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Ilh3WRn/pCbIx+rJE5AW4f8hz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ca">
                <a:solidFill>
                  <a:schemeClr val="dk1"/>
                </a:solidFill>
              </a:rPr>
              <a:t>Movenet és un model de ML de detecció de posturas desenvolupat per Google que utilitza una xarxa neuronal per detectar amb una gran precisió l’ubicació les articulacions humanes en una imatge o en un video. Hem volgut elegir aquest model de detecció de postures pq a part de ser un dels models més eficients que hi ha, una de les seves característiques es que aquest pot executar-se en temps reals en dispositius mòbils de recursos limitats, cosa que el fa molt adequat per a l’aplicació mòbil de fitness que volem crear. En la primera imatge podem veure com de bé funciona l’algorisme de MoveNet el cual detecta las postures corporals d’una manera bastant precisa. També cal mencionar que hi ha dos models de MoveNet. Nosaltres hem elegit el que s’anomena lightning que tot i ser un model de menys capacitat segueix donant un bon rendiment. La imatge de la dreta és una demostració que va realitzar l’empresa IncludeHealth utilitzant MoveNet i Tensorflow. El que es veu a la imatge es el que ens agradaria aconseguir amb la nostra aplicació. En aquest cas veiem que amb aquest model conten el nombre de repeticons, el temps que esta realitzant l’exercici i fins it tot el grau d’inclinació.</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ca"/>
              <a:t>L’algorisme de MoveNet s’ha entrenat utilitzant el COCO dataset juntamnet amb un dataset de Google el qual recopilava imatges de videos de youtube en el que la gent feia exercicis, estiraments, etc. El COCO és un dataset que es dedica a proporcionar dades per ha entrenar algoritmes d’apranantatge automatic entre d’altres tecnologies. Aquest s’utilitza principalment per entrenar i evaluar algorismes de detecció d’objectes, estimació de postures, entre d’altres. A més les dades que proporciona inclouen informació extra, com les caixes delimitadores que es veu a la imatge, que permet identificar els diferents objectes. A més, MoveNet utilitza el diagrama KeyPoint de 17 punts d’aquest mateix dataset, el cual permet crear l’esquelet virtual i els seus punts, els cuals permeten identificar les diferents articulacions del cos humà.</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90847459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22908474595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ca"/>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89450" y="486950"/>
            <a:ext cx="8520600" cy="103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ca" b="1">
                <a:latin typeface="Roboto"/>
                <a:ea typeface="Roboto"/>
                <a:cs typeface="Roboto"/>
                <a:sym typeface="Roboto"/>
              </a:rPr>
              <a:t>Progrés del Projecte</a:t>
            </a:r>
            <a:endParaRPr b="1">
              <a:latin typeface="Roboto"/>
              <a:ea typeface="Roboto"/>
              <a:cs typeface="Roboto"/>
              <a:sym typeface="Roboto"/>
            </a:endParaRPr>
          </a:p>
        </p:txBody>
      </p:sp>
      <p:sp>
        <p:nvSpPr>
          <p:cNvPr id="55" name="Google Shape;55;p1"/>
          <p:cNvSpPr txBox="1">
            <a:spLocks noGrp="1"/>
          </p:cNvSpPr>
          <p:nvPr>
            <p:ph type="subTitle" idx="1"/>
          </p:nvPr>
        </p:nvSpPr>
        <p:spPr>
          <a:xfrm>
            <a:off x="311850" y="3200450"/>
            <a:ext cx="8709300" cy="1724700"/>
          </a:xfrm>
          <a:prstGeom prst="rect">
            <a:avLst/>
          </a:prstGeom>
          <a:noFill/>
          <a:ln>
            <a:noFill/>
          </a:ln>
        </p:spPr>
        <p:txBody>
          <a:bodyPr spcFirstLastPara="1" wrap="square" lIns="91425" tIns="91425" rIns="91425" bIns="91425" anchor="t" anchorCtr="0">
            <a:noAutofit/>
          </a:bodyPr>
          <a:lstStyle/>
          <a:p>
            <a:pPr marL="0" lvl="0" indent="0" algn="r" rtl="0">
              <a:lnSpc>
                <a:spcPct val="150000"/>
              </a:lnSpc>
              <a:spcBef>
                <a:spcPts val="0"/>
              </a:spcBef>
              <a:spcAft>
                <a:spcPts val="0"/>
              </a:spcAft>
              <a:buSzPts val="2800"/>
              <a:buNone/>
            </a:pPr>
            <a:r>
              <a:rPr lang="ca" sz="1500">
                <a:solidFill>
                  <a:schemeClr val="dk1"/>
                </a:solidFill>
                <a:latin typeface="Roboto"/>
                <a:ea typeface="Roboto"/>
                <a:cs typeface="Roboto"/>
                <a:sym typeface="Roboto"/>
              </a:rPr>
              <a:t>Marc Tacons</a:t>
            </a:r>
            <a:endParaRPr sz="1500">
              <a:solidFill>
                <a:schemeClr val="dk1"/>
              </a:solidFill>
              <a:latin typeface="Roboto"/>
              <a:ea typeface="Roboto"/>
              <a:cs typeface="Roboto"/>
              <a:sym typeface="Roboto"/>
            </a:endParaRPr>
          </a:p>
          <a:p>
            <a:pPr marL="0" lvl="0" indent="0" algn="r" rtl="0">
              <a:lnSpc>
                <a:spcPct val="150000"/>
              </a:lnSpc>
              <a:spcBef>
                <a:spcPts val="0"/>
              </a:spcBef>
              <a:spcAft>
                <a:spcPts val="0"/>
              </a:spcAft>
              <a:buSzPts val="2800"/>
              <a:buNone/>
            </a:pPr>
            <a:r>
              <a:rPr lang="ca" sz="1500">
                <a:solidFill>
                  <a:schemeClr val="dk1"/>
                </a:solidFill>
                <a:latin typeface="Roboto"/>
                <a:ea typeface="Roboto"/>
                <a:cs typeface="Roboto"/>
                <a:sym typeface="Roboto"/>
              </a:rPr>
              <a:t>Guillem Peralta</a:t>
            </a:r>
            <a:endParaRPr sz="1500">
              <a:solidFill>
                <a:schemeClr val="dk1"/>
              </a:solidFill>
              <a:latin typeface="Roboto"/>
              <a:ea typeface="Roboto"/>
              <a:cs typeface="Roboto"/>
              <a:sym typeface="Roboto"/>
            </a:endParaRPr>
          </a:p>
          <a:p>
            <a:pPr marL="0" lvl="0" indent="0" algn="r" rtl="0">
              <a:lnSpc>
                <a:spcPct val="150000"/>
              </a:lnSpc>
              <a:spcBef>
                <a:spcPts val="0"/>
              </a:spcBef>
              <a:spcAft>
                <a:spcPts val="0"/>
              </a:spcAft>
              <a:buSzPts val="2800"/>
              <a:buNone/>
            </a:pPr>
            <a:r>
              <a:rPr lang="ca" sz="1500">
                <a:solidFill>
                  <a:schemeClr val="dk1"/>
                </a:solidFill>
                <a:latin typeface="Roboto"/>
                <a:ea typeface="Roboto"/>
                <a:cs typeface="Roboto"/>
                <a:sym typeface="Roboto"/>
              </a:rPr>
              <a:t>Isaac Bassas</a:t>
            </a:r>
            <a:endParaRPr sz="1500">
              <a:solidFill>
                <a:schemeClr val="dk1"/>
              </a:solidFill>
              <a:latin typeface="Roboto"/>
              <a:ea typeface="Roboto"/>
              <a:cs typeface="Roboto"/>
              <a:sym typeface="Roboto"/>
            </a:endParaRPr>
          </a:p>
          <a:p>
            <a:pPr marL="0" lvl="0" indent="0" algn="r" rtl="0">
              <a:lnSpc>
                <a:spcPct val="150000"/>
              </a:lnSpc>
              <a:spcBef>
                <a:spcPts val="0"/>
              </a:spcBef>
              <a:spcAft>
                <a:spcPts val="0"/>
              </a:spcAft>
              <a:buSzPts val="2800"/>
              <a:buNone/>
            </a:pPr>
            <a:r>
              <a:rPr lang="ca" sz="1500">
                <a:solidFill>
                  <a:schemeClr val="dk1"/>
                </a:solidFill>
                <a:latin typeface="Roboto"/>
                <a:ea typeface="Roboto"/>
                <a:cs typeface="Roboto"/>
                <a:sym typeface="Roboto"/>
              </a:rPr>
              <a:t>Mikhail Kovalev</a:t>
            </a:r>
            <a:endParaRPr sz="1500">
              <a:solidFill>
                <a:schemeClr val="dk1"/>
              </a:solidFill>
              <a:latin typeface="Roboto"/>
              <a:ea typeface="Roboto"/>
              <a:cs typeface="Roboto"/>
              <a:sym typeface="Roboto"/>
            </a:endParaRPr>
          </a:p>
        </p:txBody>
      </p:sp>
      <p:sp>
        <p:nvSpPr>
          <p:cNvPr id="56" name="Google Shape;5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1</a:t>
            </a:fld>
            <a:endParaRPr>
              <a:solidFill>
                <a:schemeClr val="lt2"/>
              </a:solidFill>
              <a:latin typeface="Arial"/>
              <a:ea typeface="Arial"/>
              <a:cs typeface="Arial"/>
              <a:sym typeface="Arial"/>
            </a:endParaRPr>
          </a:p>
        </p:txBody>
      </p:sp>
      <p:pic>
        <p:nvPicPr>
          <p:cNvPr id="57" name="Google Shape;57;p1"/>
          <p:cNvPicPr preferRelativeResize="0"/>
          <p:nvPr/>
        </p:nvPicPr>
        <p:blipFill rotWithShape="1">
          <a:blip r:embed="rId3">
            <a:alphaModFix/>
          </a:blip>
          <a:srcRect/>
          <a:stretch/>
        </p:blipFill>
        <p:spPr>
          <a:xfrm>
            <a:off x="2751550" y="1751850"/>
            <a:ext cx="3482150" cy="3482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10</a:t>
            </a:fld>
            <a:endParaRPr>
              <a:solidFill>
                <a:schemeClr val="lt2"/>
              </a:solidFill>
              <a:latin typeface="Arial"/>
              <a:ea typeface="Arial"/>
              <a:cs typeface="Arial"/>
              <a:sym typeface="Arial"/>
            </a:endParaRPr>
          </a:p>
        </p:txBody>
      </p:sp>
      <p:sp>
        <p:nvSpPr>
          <p:cNvPr id="124" name="Google Shape;12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App Design</a:t>
            </a:r>
            <a:endParaRPr sz="3000" b="1" u="sng">
              <a:latin typeface="Roboto"/>
              <a:ea typeface="Roboto"/>
              <a:cs typeface="Roboto"/>
              <a:sym typeface="Roboto"/>
            </a:endParaRPr>
          </a:p>
        </p:txBody>
      </p:sp>
      <p:pic>
        <p:nvPicPr>
          <p:cNvPr id="125" name="Google Shape;125;p10"/>
          <p:cNvPicPr preferRelativeResize="0"/>
          <p:nvPr/>
        </p:nvPicPr>
        <p:blipFill rotWithShape="1">
          <a:blip r:embed="rId3">
            <a:alphaModFix/>
          </a:blip>
          <a:srcRect/>
          <a:stretch/>
        </p:blipFill>
        <p:spPr>
          <a:xfrm>
            <a:off x="4572000" y="321925"/>
            <a:ext cx="3762999" cy="4578250"/>
          </a:xfrm>
          <a:prstGeom prst="rect">
            <a:avLst/>
          </a:prstGeom>
          <a:noFill/>
          <a:ln>
            <a:noFill/>
          </a:ln>
        </p:spPr>
      </p:pic>
      <p:pic>
        <p:nvPicPr>
          <p:cNvPr id="126" name="Google Shape;126;p10"/>
          <p:cNvPicPr preferRelativeResize="0"/>
          <p:nvPr/>
        </p:nvPicPr>
        <p:blipFill rotWithShape="1">
          <a:blip r:embed="rId4">
            <a:alphaModFix/>
          </a:blip>
          <a:srcRect/>
          <a:stretch/>
        </p:blipFill>
        <p:spPr>
          <a:xfrm>
            <a:off x="490100" y="1594899"/>
            <a:ext cx="3663376" cy="293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t>ML Algorithm:</a:t>
            </a:r>
            <a:r>
              <a:rPr lang="ca" sz="3000"/>
              <a:t> </a:t>
            </a:r>
            <a:r>
              <a:rPr lang="ca" sz="3000" b="1"/>
              <a:t>MoveNet Pose Detection</a:t>
            </a:r>
            <a:endParaRPr sz="3000" b="1"/>
          </a:p>
        </p:txBody>
      </p:sp>
      <p:sp>
        <p:nvSpPr>
          <p:cNvPr id="132" name="Google Shape;13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11</a:t>
            </a:fld>
            <a:endParaRPr/>
          </a:p>
        </p:txBody>
      </p:sp>
      <p:pic>
        <p:nvPicPr>
          <p:cNvPr id="133" name="Google Shape;133;p11"/>
          <p:cNvPicPr preferRelativeResize="0"/>
          <p:nvPr/>
        </p:nvPicPr>
        <p:blipFill rotWithShape="1">
          <a:blip r:embed="rId3">
            <a:alphaModFix/>
          </a:blip>
          <a:srcRect/>
          <a:stretch/>
        </p:blipFill>
        <p:spPr>
          <a:xfrm>
            <a:off x="131250" y="1578125"/>
            <a:ext cx="4122049" cy="2442700"/>
          </a:xfrm>
          <a:prstGeom prst="rect">
            <a:avLst/>
          </a:prstGeom>
          <a:noFill/>
          <a:ln>
            <a:noFill/>
          </a:ln>
        </p:spPr>
      </p:pic>
      <p:pic>
        <p:nvPicPr>
          <p:cNvPr id="134" name="Google Shape;134;p11"/>
          <p:cNvPicPr preferRelativeResize="0"/>
          <p:nvPr/>
        </p:nvPicPr>
        <p:blipFill rotWithShape="1">
          <a:blip r:embed="rId4">
            <a:alphaModFix/>
          </a:blip>
          <a:srcRect/>
          <a:stretch/>
        </p:blipFill>
        <p:spPr>
          <a:xfrm>
            <a:off x="4572000" y="1587700"/>
            <a:ext cx="4203950" cy="2505550"/>
          </a:xfrm>
          <a:prstGeom prst="rect">
            <a:avLst/>
          </a:prstGeom>
          <a:noFill/>
          <a:ln>
            <a:noFill/>
          </a:ln>
        </p:spPr>
      </p:pic>
      <p:sp>
        <p:nvSpPr>
          <p:cNvPr id="135" name="Google Shape;135;p11"/>
          <p:cNvSpPr txBox="1"/>
          <p:nvPr/>
        </p:nvSpPr>
        <p:spPr>
          <a:xfrm>
            <a:off x="950213" y="4093250"/>
            <a:ext cx="2345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0" i="0" u="none" strike="noStrike" cap="none">
                <a:solidFill>
                  <a:schemeClr val="dk1"/>
                </a:solidFill>
                <a:latin typeface="Arial"/>
                <a:ea typeface="Arial"/>
                <a:cs typeface="Arial"/>
                <a:sym typeface="Arial"/>
              </a:rPr>
              <a:t>Detecció corporal MoveNet</a:t>
            </a:r>
            <a:endParaRPr sz="1400" b="0" i="0" u="none" strike="noStrike" cap="none">
              <a:solidFill>
                <a:schemeClr val="dk1"/>
              </a:solidFill>
              <a:latin typeface="Arial"/>
              <a:ea typeface="Arial"/>
              <a:cs typeface="Arial"/>
              <a:sym typeface="Arial"/>
            </a:endParaRPr>
          </a:p>
        </p:txBody>
      </p:sp>
      <p:sp>
        <p:nvSpPr>
          <p:cNvPr id="136" name="Google Shape;136;p11"/>
          <p:cNvSpPr txBox="1"/>
          <p:nvPr/>
        </p:nvSpPr>
        <p:spPr>
          <a:xfrm>
            <a:off x="4253298" y="4203250"/>
            <a:ext cx="46284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ca" sz="1400" b="0" i="0" u="none" strike="noStrike" cap="none">
                <a:solidFill>
                  <a:schemeClr val="dk1"/>
                </a:solidFill>
                <a:latin typeface="Arial"/>
                <a:ea typeface="Arial"/>
                <a:cs typeface="Arial"/>
                <a:sym typeface="Arial"/>
              </a:rPr>
              <a:t>Demo realitzada per l’empresa IncludeHealth amb MoveNet i TensorFlow.js</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2"/>
          <p:cNvSpPr txBox="1">
            <a:spLocks noGrp="1"/>
          </p:cNvSpPr>
          <p:nvPr>
            <p:ph type="title"/>
          </p:nvPr>
        </p:nvSpPr>
        <p:spPr>
          <a:xfrm>
            <a:off x="311700" y="3602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t>Com s’ha entrenat ?</a:t>
            </a:r>
            <a:endParaRPr sz="3000" b="1" u="sng"/>
          </a:p>
        </p:txBody>
      </p:sp>
      <p:sp>
        <p:nvSpPr>
          <p:cNvPr id="142" name="Google Shape;14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12</a:t>
            </a:fld>
            <a:endParaRPr/>
          </a:p>
        </p:txBody>
      </p:sp>
      <p:pic>
        <p:nvPicPr>
          <p:cNvPr id="143" name="Google Shape;143;p12"/>
          <p:cNvPicPr preferRelativeResize="0"/>
          <p:nvPr/>
        </p:nvPicPr>
        <p:blipFill rotWithShape="1">
          <a:blip r:embed="rId3">
            <a:alphaModFix/>
          </a:blip>
          <a:srcRect/>
          <a:stretch/>
        </p:blipFill>
        <p:spPr>
          <a:xfrm>
            <a:off x="187725" y="1198400"/>
            <a:ext cx="3774500" cy="1168475"/>
          </a:xfrm>
          <a:prstGeom prst="rect">
            <a:avLst/>
          </a:prstGeom>
          <a:noFill/>
          <a:ln>
            <a:noFill/>
          </a:ln>
        </p:spPr>
      </p:pic>
      <p:pic>
        <p:nvPicPr>
          <p:cNvPr id="144" name="Google Shape;144;p12"/>
          <p:cNvPicPr preferRelativeResize="0"/>
          <p:nvPr/>
        </p:nvPicPr>
        <p:blipFill rotWithShape="1">
          <a:blip r:embed="rId4">
            <a:alphaModFix/>
          </a:blip>
          <a:srcRect/>
          <a:stretch/>
        </p:blipFill>
        <p:spPr>
          <a:xfrm>
            <a:off x="4650775" y="618875"/>
            <a:ext cx="3821674" cy="3905751"/>
          </a:xfrm>
          <a:prstGeom prst="rect">
            <a:avLst/>
          </a:prstGeom>
          <a:noFill/>
          <a:ln>
            <a:noFill/>
          </a:ln>
        </p:spPr>
      </p:pic>
      <p:pic>
        <p:nvPicPr>
          <p:cNvPr id="145" name="Google Shape;145;p12"/>
          <p:cNvPicPr preferRelativeResize="0"/>
          <p:nvPr/>
        </p:nvPicPr>
        <p:blipFill rotWithShape="1">
          <a:blip r:embed="rId5">
            <a:alphaModFix/>
          </a:blip>
          <a:srcRect t="12233"/>
          <a:stretch/>
        </p:blipFill>
        <p:spPr>
          <a:xfrm>
            <a:off x="102925" y="2543474"/>
            <a:ext cx="4389176" cy="2149650"/>
          </a:xfrm>
          <a:prstGeom prst="rect">
            <a:avLst/>
          </a:prstGeom>
          <a:noFill/>
          <a:ln>
            <a:noFill/>
          </a:ln>
        </p:spPr>
      </p:pic>
      <p:sp>
        <p:nvSpPr>
          <p:cNvPr id="146" name="Google Shape;146;p12"/>
          <p:cNvSpPr txBox="1"/>
          <p:nvPr/>
        </p:nvSpPr>
        <p:spPr>
          <a:xfrm>
            <a:off x="5481425" y="4524625"/>
            <a:ext cx="2345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0" i="0" u="none" strike="noStrike" cap="none">
                <a:solidFill>
                  <a:schemeClr val="dk1"/>
                </a:solidFill>
                <a:latin typeface="Arial"/>
                <a:ea typeface="Arial"/>
                <a:cs typeface="Arial"/>
                <a:sym typeface="Arial"/>
              </a:rPr>
              <a:t>COCO Keypoint Diagram</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3"/>
          <p:cNvSpPr txBox="1">
            <a:spLocks noGrp="1"/>
          </p:cNvSpPr>
          <p:nvPr>
            <p:ph type="title"/>
          </p:nvPr>
        </p:nvSpPr>
        <p:spPr>
          <a:xfrm>
            <a:off x="311700" y="39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ca" sz="3000" b="1" u="sng"/>
              <a:t>Backend</a:t>
            </a:r>
            <a:endParaRPr sz="3000" b="1" u="sng"/>
          </a:p>
        </p:txBody>
      </p:sp>
      <p:sp>
        <p:nvSpPr>
          <p:cNvPr id="152" name="Google Shape;1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53" name="Google Shape;1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13</a:t>
            </a:fld>
            <a:endParaRPr/>
          </a:p>
        </p:txBody>
      </p:sp>
      <p:pic>
        <p:nvPicPr>
          <p:cNvPr id="154" name="Google Shape;154;p13"/>
          <p:cNvPicPr preferRelativeResize="0"/>
          <p:nvPr/>
        </p:nvPicPr>
        <p:blipFill rotWithShape="1">
          <a:blip r:embed="rId3">
            <a:alphaModFix/>
          </a:blip>
          <a:srcRect/>
          <a:stretch/>
        </p:blipFill>
        <p:spPr>
          <a:xfrm>
            <a:off x="454825" y="1843099"/>
            <a:ext cx="2916849" cy="1784725"/>
          </a:xfrm>
          <a:prstGeom prst="rect">
            <a:avLst/>
          </a:prstGeom>
          <a:noFill/>
          <a:ln>
            <a:noFill/>
          </a:ln>
        </p:spPr>
      </p:pic>
      <p:cxnSp>
        <p:nvCxnSpPr>
          <p:cNvPr id="155" name="Google Shape;155;p13"/>
          <p:cNvCxnSpPr/>
          <p:nvPr/>
        </p:nvCxnSpPr>
        <p:spPr>
          <a:xfrm rot="10800000" flipH="1">
            <a:off x="3579100" y="2450200"/>
            <a:ext cx="2414700" cy="14400"/>
          </a:xfrm>
          <a:prstGeom prst="straightConnector1">
            <a:avLst/>
          </a:prstGeom>
          <a:noFill/>
          <a:ln w="28575" cap="flat" cmpd="sng">
            <a:solidFill>
              <a:schemeClr val="dk1"/>
            </a:solidFill>
            <a:prstDash val="solid"/>
            <a:round/>
            <a:headEnd type="none" w="sm" len="sm"/>
            <a:tailEnd type="triangle" w="med" len="med"/>
          </a:ln>
        </p:spPr>
      </p:cxnSp>
      <p:cxnSp>
        <p:nvCxnSpPr>
          <p:cNvPr id="156" name="Google Shape;156;p13"/>
          <p:cNvCxnSpPr/>
          <p:nvPr/>
        </p:nvCxnSpPr>
        <p:spPr>
          <a:xfrm flipH="1">
            <a:off x="3661375" y="3086100"/>
            <a:ext cx="2371500" cy="6900"/>
          </a:xfrm>
          <a:prstGeom prst="straightConnector1">
            <a:avLst/>
          </a:prstGeom>
          <a:noFill/>
          <a:ln w="28575" cap="flat" cmpd="sng">
            <a:solidFill>
              <a:schemeClr val="dk1"/>
            </a:solidFill>
            <a:prstDash val="solid"/>
            <a:round/>
            <a:headEnd type="none" w="sm" len="sm"/>
            <a:tailEnd type="triangle" w="med" len="med"/>
          </a:ln>
        </p:spPr>
      </p:cxnSp>
      <p:pic>
        <p:nvPicPr>
          <p:cNvPr id="157" name="Google Shape;157;p13"/>
          <p:cNvPicPr preferRelativeResize="0"/>
          <p:nvPr/>
        </p:nvPicPr>
        <p:blipFill rotWithShape="1">
          <a:blip r:embed="rId4">
            <a:alphaModFix/>
          </a:blip>
          <a:srcRect/>
          <a:stretch/>
        </p:blipFill>
        <p:spPr>
          <a:xfrm>
            <a:off x="6322574" y="1807673"/>
            <a:ext cx="2041353" cy="2106024"/>
          </a:xfrm>
          <a:prstGeom prst="rect">
            <a:avLst/>
          </a:prstGeom>
          <a:noFill/>
          <a:ln>
            <a:noFill/>
          </a:ln>
        </p:spPr>
      </p:pic>
      <p:pic>
        <p:nvPicPr>
          <p:cNvPr id="158" name="Google Shape;158;p13"/>
          <p:cNvPicPr preferRelativeResize="0"/>
          <p:nvPr/>
        </p:nvPicPr>
        <p:blipFill rotWithShape="1">
          <a:blip r:embed="rId5">
            <a:alphaModFix/>
          </a:blip>
          <a:srcRect/>
          <a:stretch/>
        </p:blipFill>
        <p:spPr>
          <a:xfrm>
            <a:off x="1137188" y="3996171"/>
            <a:ext cx="1237824"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623400" y="173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ca" sz="3000" b="1" u="sng"/>
              <a:t>Conexió BD </a:t>
            </a:r>
            <a:endParaRPr sz="3000" b="1" u="sng"/>
          </a:p>
        </p:txBody>
      </p:sp>
      <p:sp>
        <p:nvSpPr>
          <p:cNvPr id="164" name="Google Shape;1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14</a:t>
            </a:fld>
            <a:endParaRPr/>
          </a:p>
        </p:txBody>
      </p:sp>
      <p:pic>
        <p:nvPicPr>
          <p:cNvPr id="165" name="Google Shape;165;p14"/>
          <p:cNvPicPr preferRelativeResize="0"/>
          <p:nvPr/>
        </p:nvPicPr>
        <p:blipFill rotWithShape="1">
          <a:blip r:embed="rId3">
            <a:alphaModFix/>
          </a:blip>
          <a:srcRect/>
          <a:stretch/>
        </p:blipFill>
        <p:spPr>
          <a:xfrm>
            <a:off x="4572000" y="963449"/>
            <a:ext cx="4330075" cy="1567784"/>
          </a:xfrm>
          <a:prstGeom prst="rect">
            <a:avLst/>
          </a:prstGeom>
          <a:noFill/>
          <a:ln>
            <a:noFill/>
          </a:ln>
        </p:spPr>
      </p:pic>
      <p:pic>
        <p:nvPicPr>
          <p:cNvPr id="166" name="Google Shape;166;p14"/>
          <p:cNvPicPr preferRelativeResize="0"/>
          <p:nvPr/>
        </p:nvPicPr>
        <p:blipFill rotWithShape="1">
          <a:blip r:embed="rId4">
            <a:alphaModFix/>
          </a:blip>
          <a:srcRect/>
          <a:stretch/>
        </p:blipFill>
        <p:spPr>
          <a:xfrm>
            <a:off x="109550" y="914750"/>
            <a:ext cx="4330075" cy="3931136"/>
          </a:xfrm>
          <a:prstGeom prst="rect">
            <a:avLst/>
          </a:prstGeom>
          <a:noFill/>
          <a:ln>
            <a:noFill/>
          </a:ln>
        </p:spPr>
      </p:pic>
      <p:pic>
        <p:nvPicPr>
          <p:cNvPr id="167" name="Google Shape;167;p14"/>
          <p:cNvPicPr preferRelativeResize="0"/>
          <p:nvPr/>
        </p:nvPicPr>
        <p:blipFill rotWithShape="1">
          <a:blip r:embed="rId5">
            <a:alphaModFix/>
          </a:blip>
          <a:srcRect/>
          <a:stretch/>
        </p:blipFill>
        <p:spPr>
          <a:xfrm>
            <a:off x="4904450" y="2748400"/>
            <a:ext cx="3665175" cy="196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73" name="Google Shape;173;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74" name="Google Shape;17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15</a:t>
            </a:fld>
            <a:endParaRPr/>
          </a:p>
        </p:txBody>
      </p:sp>
      <p:pic>
        <p:nvPicPr>
          <p:cNvPr id="175" name="Google Shape;175;p15"/>
          <p:cNvPicPr preferRelativeResize="0"/>
          <p:nvPr/>
        </p:nvPicPr>
        <p:blipFill rotWithShape="1">
          <a:blip r:embed="rId3">
            <a:alphaModFix/>
          </a:blip>
          <a:srcRect/>
          <a:stretch/>
        </p:blipFill>
        <p:spPr>
          <a:xfrm>
            <a:off x="212025" y="192875"/>
            <a:ext cx="8352099" cy="4557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81" name="Google Shape;18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82" name="Google Shape;18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16</a:t>
            </a:fld>
            <a:endParaRPr/>
          </a:p>
        </p:txBody>
      </p:sp>
      <p:pic>
        <p:nvPicPr>
          <p:cNvPr id="183" name="Google Shape;183;p16"/>
          <p:cNvPicPr preferRelativeResize="0"/>
          <p:nvPr/>
        </p:nvPicPr>
        <p:blipFill rotWithShape="1">
          <a:blip r:embed="rId3">
            <a:alphaModFix/>
          </a:blip>
          <a:srcRect/>
          <a:stretch/>
        </p:blipFill>
        <p:spPr>
          <a:xfrm>
            <a:off x="163600" y="108125"/>
            <a:ext cx="8816801" cy="4654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89" name="Google Shape;189;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190" name="Google Shape;19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17</a:t>
            </a:fld>
            <a:endParaRPr/>
          </a:p>
        </p:txBody>
      </p:sp>
      <p:pic>
        <p:nvPicPr>
          <p:cNvPr id="191" name="Google Shape;191;p17"/>
          <p:cNvPicPr preferRelativeResize="0"/>
          <p:nvPr/>
        </p:nvPicPr>
        <p:blipFill rotWithShape="1">
          <a:blip r:embed="rId3">
            <a:alphaModFix/>
          </a:blip>
          <a:srcRect/>
          <a:stretch/>
        </p:blipFill>
        <p:spPr>
          <a:xfrm>
            <a:off x="1264863" y="106425"/>
            <a:ext cx="6328574" cy="495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ca" sz="3000" b="1" u="sng"/>
              <a:t>JWT</a:t>
            </a:r>
            <a:endParaRPr sz="3000" b="1" u="sng"/>
          </a:p>
        </p:txBody>
      </p:sp>
      <p:sp>
        <p:nvSpPr>
          <p:cNvPr id="197" name="Google Shape;19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18</a:t>
            </a:fld>
            <a:endParaRPr/>
          </a:p>
        </p:txBody>
      </p:sp>
      <p:cxnSp>
        <p:nvCxnSpPr>
          <p:cNvPr id="198" name="Google Shape;198;p18"/>
          <p:cNvCxnSpPr/>
          <p:nvPr/>
        </p:nvCxnSpPr>
        <p:spPr>
          <a:xfrm>
            <a:off x="2250175" y="2479075"/>
            <a:ext cx="1578900" cy="0"/>
          </a:xfrm>
          <a:prstGeom prst="straightConnector1">
            <a:avLst/>
          </a:prstGeom>
          <a:noFill/>
          <a:ln w="28575" cap="flat" cmpd="sng">
            <a:solidFill>
              <a:schemeClr val="dk1"/>
            </a:solidFill>
            <a:prstDash val="solid"/>
            <a:round/>
            <a:headEnd type="none" w="sm" len="sm"/>
            <a:tailEnd type="triangle" w="med" len="med"/>
          </a:ln>
        </p:spPr>
      </p:cxnSp>
      <p:sp>
        <p:nvSpPr>
          <p:cNvPr id="199" name="Google Shape;199;p18"/>
          <p:cNvSpPr txBox="1"/>
          <p:nvPr/>
        </p:nvSpPr>
        <p:spPr>
          <a:xfrm>
            <a:off x="232375" y="2421750"/>
            <a:ext cx="1982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ca" sz="2200" b="1" i="0" u="sng" strike="noStrike" cap="none">
                <a:solidFill>
                  <a:schemeClr val="dk1"/>
                </a:solidFill>
                <a:latin typeface="Arial"/>
                <a:ea typeface="Arial"/>
                <a:cs typeface="Arial"/>
                <a:sym typeface="Arial"/>
              </a:rPr>
              <a:t>FRONTEND</a:t>
            </a:r>
            <a:endParaRPr sz="2200" b="1" i="0" u="sng" strike="noStrike" cap="none">
              <a:solidFill>
                <a:schemeClr val="dk1"/>
              </a:solidFill>
              <a:latin typeface="Arial"/>
              <a:ea typeface="Arial"/>
              <a:cs typeface="Arial"/>
              <a:sym typeface="Arial"/>
            </a:endParaRPr>
          </a:p>
        </p:txBody>
      </p:sp>
      <p:sp>
        <p:nvSpPr>
          <p:cNvPr id="200" name="Google Shape;200;p18"/>
          <p:cNvSpPr txBox="1"/>
          <p:nvPr/>
        </p:nvSpPr>
        <p:spPr>
          <a:xfrm>
            <a:off x="2564775" y="2114600"/>
            <a:ext cx="140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LOGIN</a:t>
            </a:r>
            <a:endParaRPr sz="1400" b="1" i="0" u="none" strike="noStrike" cap="none">
              <a:solidFill>
                <a:schemeClr val="dk1"/>
              </a:solidFill>
              <a:latin typeface="Arial"/>
              <a:ea typeface="Arial"/>
              <a:cs typeface="Arial"/>
              <a:sym typeface="Arial"/>
            </a:endParaRPr>
          </a:p>
        </p:txBody>
      </p:sp>
      <p:cxnSp>
        <p:nvCxnSpPr>
          <p:cNvPr id="201" name="Google Shape;201;p18"/>
          <p:cNvCxnSpPr/>
          <p:nvPr/>
        </p:nvCxnSpPr>
        <p:spPr>
          <a:xfrm>
            <a:off x="5607625" y="2453875"/>
            <a:ext cx="1392900" cy="7200"/>
          </a:xfrm>
          <a:prstGeom prst="straightConnector1">
            <a:avLst/>
          </a:prstGeom>
          <a:noFill/>
          <a:ln w="28575" cap="flat" cmpd="sng">
            <a:solidFill>
              <a:schemeClr val="dk1"/>
            </a:solidFill>
            <a:prstDash val="solid"/>
            <a:round/>
            <a:headEnd type="none" w="sm" len="sm"/>
            <a:tailEnd type="triangle" w="med" len="med"/>
          </a:ln>
        </p:spPr>
      </p:cxnSp>
      <p:pic>
        <p:nvPicPr>
          <p:cNvPr id="202" name="Google Shape;202;p18"/>
          <p:cNvPicPr preferRelativeResize="0"/>
          <p:nvPr/>
        </p:nvPicPr>
        <p:blipFill rotWithShape="1">
          <a:blip r:embed="rId3">
            <a:alphaModFix/>
          </a:blip>
          <a:srcRect/>
          <a:stretch/>
        </p:blipFill>
        <p:spPr>
          <a:xfrm>
            <a:off x="3972063" y="2053675"/>
            <a:ext cx="1485788" cy="1485787"/>
          </a:xfrm>
          <a:prstGeom prst="rect">
            <a:avLst/>
          </a:prstGeom>
          <a:noFill/>
          <a:ln>
            <a:noFill/>
          </a:ln>
        </p:spPr>
      </p:pic>
      <p:pic>
        <p:nvPicPr>
          <p:cNvPr id="203" name="Google Shape;203;p18"/>
          <p:cNvPicPr preferRelativeResize="0"/>
          <p:nvPr/>
        </p:nvPicPr>
        <p:blipFill rotWithShape="1">
          <a:blip r:embed="rId4">
            <a:alphaModFix/>
          </a:blip>
          <a:srcRect/>
          <a:stretch/>
        </p:blipFill>
        <p:spPr>
          <a:xfrm>
            <a:off x="7273350" y="2053676"/>
            <a:ext cx="1558950" cy="1608348"/>
          </a:xfrm>
          <a:prstGeom prst="rect">
            <a:avLst/>
          </a:prstGeom>
          <a:noFill/>
          <a:ln>
            <a:noFill/>
          </a:ln>
        </p:spPr>
      </p:pic>
      <p:sp>
        <p:nvSpPr>
          <p:cNvPr id="204" name="Google Shape;204;p18"/>
          <p:cNvSpPr txBox="1"/>
          <p:nvPr/>
        </p:nvSpPr>
        <p:spPr>
          <a:xfrm>
            <a:off x="5765450" y="2114600"/>
            <a:ext cx="120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LOGIN</a:t>
            </a:r>
            <a:endParaRPr sz="1400" b="1" i="0" u="none" strike="noStrike" cap="none">
              <a:solidFill>
                <a:schemeClr val="dk1"/>
              </a:solidFill>
              <a:latin typeface="Arial"/>
              <a:ea typeface="Arial"/>
              <a:cs typeface="Arial"/>
              <a:sym typeface="Arial"/>
            </a:endParaRPr>
          </a:p>
        </p:txBody>
      </p:sp>
      <p:cxnSp>
        <p:nvCxnSpPr>
          <p:cNvPr id="205" name="Google Shape;205;p18"/>
          <p:cNvCxnSpPr/>
          <p:nvPr/>
        </p:nvCxnSpPr>
        <p:spPr>
          <a:xfrm rot="10800000">
            <a:off x="5607625" y="3050325"/>
            <a:ext cx="1400400" cy="7200"/>
          </a:xfrm>
          <a:prstGeom prst="straightConnector1">
            <a:avLst/>
          </a:prstGeom>
          <a:noFill/>
          <a:ln w="28575" cap="flat" cmpd="sng">
            <a:solidFill>
              <a:schemeClr val="dk1"/>
            </a:solidFill>
            <a:prstDash val="solid"/>
            <a:round/>
            <a:headEnd type="none" w="sm" len="sm"/>
            <a:tailEnd type="triangle" w="med" len="med"/>
          </a:ln>
        </p:spPr>
      </p:cxnSp>
      <p:sp>
        <p:nvSpPr>
          <p:cNvPr id="206" name="Google Shape;206;p18"/>
          <p:cNvSpPr txBox="1"/>
          <p:nvPr/>
        </p:nvSpPr>
        <p:spPr>
          <a:xfrm>
            <a:off x="5841950" y="2693125"/>
            <a:ext cx="971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TOKEN</a:t>
            </a:r>
            <a:endParaRPr sz="1400" b="1" i="0" u="none" strike="noStrike" cap="none">
              <a:solidFill>
                <a:schemeClr val="dk1"/>
              </a:solidFill>
              <a:latin typeface="Arial"/>
              <a:ea typeface="Arial"/>
              <a:cs typeface="Arial"/>
              <a:sym typeface="Arial"/>
            </a:endParaRPr>
          </a:p>
        </p:txBody>
      </p:sp>
      <p:pic>
        <p:nvPicPr>
          <p:cNvPr id="207" name="Google Shape;207;p18"/>
          <p:cNvPicPr preferRelativeResize="0"/>
          <p:nvPr/>
        </p:nvPicPr>
        <p:blipFill rotWithShape="1">
          <a:blip r:embed="rId5">
            <a:alphaModFix/>
          </a:blip>
          <a:srcRect/>
          <a:stretch/>
        </p:blipFill>
        <p:spPr>
          <a:xfrm>
            <a:off x="1766825" y="165675"/>
            <a:ext cx="1131400" cy="1131400"/>
          </a:xfrm>
          <a:prstGeom prst="rect">
            <a:avLst/>
          </a:prstGeom>
          <a:noFill/>
          <a:ln>
            <a:noFill/>
          </a:ln>
        </p:spPr>
      </p:pic>
      <p:cxnSp>
        <p:nvCxnSpPr>
          <p:cNvPr id="208" name="Google Shape;208;p18"/>
          <p:cNvCxnSpPr/>
          <p:nvPr/>
        </p:nvCxnSpPr>
        <p:spPr>
          <a:xfrm flipH="1">
            <a:off x="2214575" y="3093250"/>
            <a:ext cx="1635900" cy="6900"/>
          </a:xfrm>
          <a:prstGeom prst="straightConnector1">
            <a:avLst/>
          </a:prstGeom>
          <a:noFill/>
          <a:ln w="28575" cap="flat" cmpd="sng">
            <a:solidFill>
              <a:schemeClr val="dk1"/>
            </a:solidFill>
            <a:prstDash val="solid"/>
            <a:round/>
            <a:headEnd type="none" w="sm" len="sm"/>
            <a:tailEnd type="triangle" w="med" len="med"/>
          </a:ln>
        </p:spPr>
      </p:cxnSp>
      <p:sp>
        <p:nvSpPr>
          <p:cNvPr id="209" name="Google Shape;209;p18"/>
          <p:cNvSpPr txBox="1"/>
          <p:nvPr/>
        </p:nvSpPr>
        <p:spPr>
          <a:xfrm>
            <a:off x="2521875" y="2736000"/>
            <a:ext cx="139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TOKEN</a:t>
            </a:r>
            <a:endParaRPr sz="1400" b="1" i="0" u="none" strike="noStrike" cap="none">
              <a:solidFill>
                <a:schemeClr val="dk1"/>
              </a:solidFill>
              <a:latin typeface="Arial"/>
              <a:ea typeface="Arial"/>
              <a:cs typeface="Arial"/>
              <a:sym typeface="Arial"/>
            </a:endParaRPr>
          </a:p>
        </p:txBody>
      </p:sp>
      <p:sp>
        <p:nvSpPr>
          <p:cNvPr id="210" name="Google Shape;210;p18"/>
          <p:cNvSpPr txBox="1"/>
          <p:nvPr/>
        </p:nvSpPr>
        <p:spPr>
          <a:xfrm>
            <a:off x="311700" y="2889525"/>
            <a:ext cx="140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0" i="0" u="none" strike="noStrike" cap="none">
                <a:solidFill>
                  <a:schemeClr val="dk1"/>
                </a:solidFill>
                <a:latin typeface="Arial"/>
                <a:ea typeface="Arial"/>
                <a:cs typeface="Arial"/>
                <a:sym typeface="Arial"/>
              </a:rPr>
              <a:t>(localStorage)</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ca" sz="3000" b="1" u="sng"/>
              <a:t>JWT</a:t>
            </a:r>
            <a:endParaRPr sz="3000" b="1" u="sng"/>
          </a:p>
        </p:txBody>
      </p:sp>
      <p:sp>
        <p:nvSpPr>
          <p:cNvPr id="216" name="Google Shape;216;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sp>
        <p:nvSpPr>
          <p:cNvPr id="217" name="Google Shape;21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19</a:t>
            </a:fld>
            <a:endParaRPr/>
          </a:p>
        </p:txBody>
      </p:sp>
      <p:cxnSp>
        <p:nvCxnSpPr>
          <p:cNvPr id="218" name="Google Shape;218;p19"/>
          <p:cNvCxnSpPr/>
          <p:nvPr/>
        </p:nvCxnSpPr>
        <p:spPr>
          <a:xfrm>
            <a:off x="2293038" y="2725538"/>
            <a:ext cx="1578900" cy="0"/>
          </a:xfrm>
          <a:prstGeom prst="straightConnector1">
            <a:avLst/>
          </a:prstGeom>
          <a:noFill/>
          <a:ln w="28575" cap="flat" cmpd="sng">
            <a:solidFill>
              <a:schemeClr val="dk1"/>
            </a:solidFill>
            <a:prstDash val="solid"/>
            <a:round/>
            <a:headEnd type="none" w="sm" len="sm"/>
            <a:tailEnd type="triangle" w="med" len="med"/>
          </a:ln>
        </p:spPr>
      </p:cxnSp>
      <p:sp>
        <p:nvSpPr>
          <p:cNvPr id="219" name="Google Shape;219;p19"/>
          <p:cNvSpPr txBox="1"/>
          <p:nvPr/>
        </p:nvSpPr>
        <p:spPr>
          <a:xfrm>
            <a:off x="311700" y="2310150"/>
            <a:ext cx="2038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ca" sz="2200" b="1" i="0" u="sng" strike="noStrike" cap="none">
                <a:solidFill>
                  <a:schemeClr val="dk1"/>
                </a:solidFill>
                <a:latin typeface="Arial"/>
                <a:ea typeface="Arial"/>
                <a:cs typeface="Arial"/>
                <a:sym typeface="Arial"/>
              </a:rPr>
              <a:t>FRONTEND</a:t>
            </a:r>
            <a:endParaRPr sz="2200" b="1" i="0" u="sng" strike="noStrike" cap="none">
              <a:solidFill>
                <a:schemeClr val="dk1"/>
              </a:solidFill>
              <a:latin typeface="Arial"/>
              <a:ea typeface="Arial"/>
              <a:cs typeface="Arial"/>
              <a:sym typeface="Arial"/>
            </a:endParaRPr>
          </a:p>
        </p:txBody>
      </p:sp>
      <p:sp>
        <p:nvSpPr>
          <p:cNvPr id="220" name="Google Shape;220;p19"/>
          <p:cNvSpPr txBox="1"/>
          <p:nvPr/>
        </p:nvSpPr>
        <p:spPr>
          <a:xfrm>
            <a:off x="2221725" y="2310150"/>
            <a:ext cx="2750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PETICIÓ + TOKEN</a:t>
            </a:r>
            <a:endParaRPr sz="1400" b="1" i="0" u="none" strike="noStrike" cap="none">
              <a:solidFill>
                <a:schemeClr val="dk1"/>
              </a:solidFill>
              <a:latin typeface="Arial"/>
              <a:ea typeface="Arial"/>
              <a:cs typeface="Arial"/>
              <a:sym typeface="Arial"/>
            </a:endParaRPr>
          </a:p>
        </p:txBody>
      </p:sp>
      <p:cxnSp>
        <p:nvCxnSpPr>
          <p:cNvPr id="221" name="Google Shape;221;p19"/>
          <p:cNvCxnSpPr/>
          <p:nvPr/>
        </p:nvCxnSpPr>
        <p:spPr>
          <a:xfrm rot="10800000" flipH="1">
            <a:off x="5542825" y="2443325"/>
            <a:ext cx="1743300" cy="14400"/>
          </a:xfrm>
          <a:prstGeom prst="straightConnector1">
            <a:avLst/>
          </a:prstGeom>
          <a:noFill/>
          <a:ln w="28575" cap="flat" cmpd="sng">
            <a:solidFill>
              <a:schemeClr val="dk1"/>
            </a:solidFill>
            <a:prstDash val="solid"/>
            <a:round/>
            <a:headEnd type="none" w="sm" len="sm"/>
            <a:tailEnd type="triangle" w="med" len="med"/>
          </a:ln>
        </p:spPr>
      </p:cxnSp>
      <p:pic>
        <p:nvPicPr>
          <p:cNvPr id="222" name="Google Shape;222;p19"/>
          <p:cNvPicPr preferRelativeResize="0"/>
          <p:nvPr/>
        </p:nvPicPr>
        <p:blipFill rotWithShape="1">
          <a:blip r:embed="rId3">
            <a:alphaModFix/>
          </a:blip>
          <a:srcRect/>
          <a:stretch/>
        </p:blipFill>
        <p:spPr>
          <a:xfrm>
            <a:off x="3888675" y="1921387"/>
            <a:ext cx="1485788" cy="1485787"/>
          </a:xfrm>
          <a:prstGeom prst="rect">
            <a:avLst/>
          </a:prstGeom>
          <a:noFill/>
          <a:ln>
            <a:noFill/>
          </a:ln>
        </p:spPr>
      </p:pic>
      <p:pic>
        <p:nvPicPr>
          <p:cNvPr id="223" name="Google Shape;223;p19"/>
          <p:cNvPicPr preferRelativeResize="0"/>
          <p:nvPr/>
        </p:nvPicPr>
        <p:blipFill rotWithShape="1">
          <a:blip r:embed="rId4">
            <a:alphaModFix/>
          </a:blip>
          <a:srcRect/>
          <a:stretch/>
        </p:blipFill>
        <p:spPr>
          <a:xfrm>
            <a:off x="7454463" y="1921376"/>
            <a:ext cx="1558950" cy="1608348"/>
          </a:xfrm>
          <a:prstGeom prst="rect">
            <a:avLst/>
          </a:prstGeom>
          <a:noFill/>
          <a:ln>
            <a:noFill/>
          </a:ln>
        </p:spPr>
      </p:pic>
      <p:sp>
        <p:nvSpPr>
          <p:cNvPr id="224" name="Google Shape;224;p19"/>
          <p:cNvSpPr txBox="1"/>
          <p:nvPr/>
        </p:nvSpPr>
        <p:spPr>
          <a:xfrm>
            <a:off x="401363" y="2771850"/>
            <a:ext cx="140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0" i="0" u="none" strike="noStrike" cap="none">
                <a:solidFill>
                  <a:schemeClr val="dk1"/>
                </a:solidFill>
                <a:latin typeface="Arial"/>
                <a:ea typeface="Arial"/>
                <a:cs typeface="Arial"/>
                <a:sym typeface="Arial"/>
              </a:rPr>
              <a:t>(localStorage)</a:t>
            </a:r>
            <a:endParaRPr sz="1400" b="0" i="0" u="none" strike="noStrike" cap="none">
              <a:solidFill>
                <a:schemeClr val="dk1"/>
              </a:solidFill>
              <a:latin typeface="Arial"/>
              <a:ea typeface="Arial"/>
              <a:cs typeface="Arial"/>
              <a:sym typeface="Arial"/>
            </a:endParaRPr>
          </a:p>
        </p:txBody>
      </p:sp>
      <p:sp>
        <p:nvSpPr>
          <p:cNvPr id="225" name="Google Shape;225;p19"/>
          <p:cNvSpPr txBox="1"/>
          <p:nvPr/>
        </p:nvSpPr>
        <p:spPr>
          <a:xfrm>
            <a:off x="5450700" y="2043125"/>
            <a:ext cx="211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VALIDACIÓ TOKEN</a:t>
            </a:r>
            <a:endParaRPr sz="1400" b="1" i="0" u="none" strike="noStrike" cap="none">
              <a:solidFill>
                <a:schemeClr val="dk1"/>
              </a:solidFill>
              <a:latin typeface="Arial"/>
              <a:ea typeface="Arial"/>
              <a:cs typeface="Arial"/>
              <a:sym typeface="Arial"/>
            </a:endParaRPr>
          </a:p>
        </p:txBody>
      </p:sp>
      <p:cxnSp>
        <p:nvCxnSpPr>
          <p:cNvPr id="226" name="Google Shape;226;p19"/>
          <p:cNvCxnSpPr/>
          <p:nvPr/>
        </p:nvCxnSpPr>
        <p:spPr>
          <a:xfrm flipH="1">
            <a:off x="5543275" y="2614625"/>
            <a:ext cx="1742400" cy="14700"/>
          </a:xfrm>
          <a:prstGeom prst="straightConnector1">
            <a:avLst/>
          </a:prstGeom>
          <a:noFill/>
          <a:ln w="28575" cap="flat" cmpd="sng">
            <a:solidFill>
              <a:schemeClr val="dk1"/>
            </a:solidFill>
            <a:prstDash val="solid"/>
            <a:round/>
            <a:headEnd type="none" w="sm" len="sm"/>
            <a:tailEnd type="triangle" w="med" len="med"/>
          </a:ln>
        </p:spPr>
      </p:cxnSp>
      <p:cxnSp>
        <p:nvCxnSpPr>
          <p:cNvPr id="227" name="Google Shape;227;p19"/>
          <p:cNvCxnSpPr/>
          <p:nvPr/>
        </p:nvCxnSpPr>
        <p:spPr>
          <a:xfrm>
            <a:off x="5454300" y="3056800"/>
            <a:ext cx="2107500" cy="7200"/>
          </a:xfrm>
          <a:prstGeom prst="straightConnector1">
            <a:avLst/>
          </a:prstGeom>
          <a:noFill/>
          <a:ln w="28575" cap="flat" cmpd="sng">
            <a:solidFill>
              <a:schemeClr val="dk1"/>
            </a:solidFill>
            <a:prstDash val="solid"/>
            <a:round/>
            <a:headEnd type="none" w="sm" len="sm"/>
            <a:tailEnd type="triangle" w="med" len="med"/>
          </a:ln>
        </p:spPr>
      </p:cxnSp>
      <p:sp>
        <p:nvSpPr>
          <p:cNvPr id="228" name="Google Shape;228;p19"/>
          <p:cNvSpPr txBox="1"/>
          <p:nvPr/>
        </p:nvSpPr>
        <p:spPr>
          <a:xfrm>
            <a:off x="5310200" y="2710350"/>
            <a:ext cx="174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ca" sz="1400" b="1" i="0" u="none" strike="noStrike" cap="none">
                <a:solidFill>
                  <a:schemeClr val="dk1"/>
                </a:solidFill>
                <a:latin typeface="Arial"/>
                <a:ea typeface="Arial"/>
                <a:cs typeface="Arial"/>
                <a:sym typeface="Arial"/>
              </a:rPr>
              <a:t>PETICIÓ</a:t>
            </a:r>
            <a:endParaRPr sz="1400" b="1" i="0" u="none" strike="noStrike" cap="none">
              <a:solidFill>
                <a:schemeClr val="dk1"/>
              </a:solidFill>
              <a:latin typeface="Arial"/>
              <a:ea typeface="Arial"/>
              <a:cs typeface="Arial"/>
              <a:sym typeface="Arial"/>
            </a:endParaRPr>
          </a:p>
        </p:txBody>
      </p:sp>
      <p:pic>
        <p:nvPicPr>
          <p:cNvPr id="229" name="Google Shape;229;p19"/>
          <p:cNvPicPr preferRelativeResize="0"/>
          <p:nvPr/>
        </p:nvPicPr>
        <p:blipFill rotWithShape="1">
          <a:blip r:embed="rId5">
            <a:alphaModFix/>
          </a:blip>
          <a:srcRect/>
          <a:stretch/>
        </p:blipFill>
        <p:spPr>
          <a:xfrm>
            <a:off x="1631100" y="165675"/>
            <a:ext cx="1131400" cy="1131400"/>
          </a:xfrm>
          <a:prstGeom prst="rect">
            <a:avLst/>
          </a:prstGeom>
          <a:noFill/>
          <a:ln>
            <a:noFill/>
          </a:ln>
        </p:spPr>
      </p:pic>
      <p:cxnSp>
        <p:nvCxnSpPr>
          <p:cNvPr id="230" name="Google Shape;230;p19"/>
          <p:cNvCxnSpPr/>
          <p:nvPr/>
        </p:nvCxnSpPr>
        <p:spPr>
          <a:xfrm rot="10800000">
            <a:off x="5482950" y="3236075"/>
            <a:ext cx="2050200" cy="7200"/>
          </a:xfrm>
          <a:prstGeom prst="straightConnector1">
            <a:avLst/>
          </a:prstGeom>
          <a:noFill/>
          <a:ln w="28575" cap="flat" cmpd="sng">
            <a:solidFill>
              <a:schemeClr val="dk1"/>
            </a:solidFill>
            <a:prstDash val="solid"/>
            <a:round/>
            <a:headEnd type="none" w="sm" len="sm"/>
            <a:tailEnd type="triangle" w="med" len="med"/>
          </a:ln>
        </p:spPr>
      </p:cxnSp>
      <p:cxnSp>
        <p:nvCxnSpPr>
          <p:cNvPr id="231" name="Google Shape;231;p19"/>
          <p:cNvCxnSpPr/>
          <p:nvPr/>
        </p:nvCxnSpPr>
        <p:spPr>
          <a:xfrm rot="10800000">
            <a:off x="2314500" y="3056800"/>
            <a:ext cx="1536000" cy="7200"/>
          </a:xfrm>
          <a:prstGeom prst="straightConnector1">
            <a:avLst/>
          </a:prstGeom>
          <a:noFill/>
          <a:ln w="28575" cap="flat" cmpd="sng">
            <a:solidFill>
              <a:schemeClr val="dk1"/>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22908474595_0_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Proposta del projecte</a:t>
            </a:r>
            <a:endParaRPr sz="3000" b="1" u="sng">
              <a:latin typeface="Roboto"/>
              <a:ea typeface="Roboto"/>
              <a:cs typeface="Roboto"/>
              <a:sym typeface="Roboto"/>
            </a:endParaRPr>
          </a:p>
        </p:txBody>
      </p:sp>
      <p:sp>
        <p:nvSpPr>
          <p:cNvPr id="63" name="Google Shape;63;g22908474595_0_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ca"/>
              <a:t>2</a:t>
            </a:fld>
            <a:endParaRPr/>
          </a:p>
        </p:txBody>
      </p:sp>
      <p:pic>
        <p:nvPicPr>
          <p:cNvPr id="64" name="Google Shape;64;g22908474595_0_58"/>
          <p:cNvPicPr preferRelativeResize="0"/>
          <p:nvPr/>
        </p:nvPicPr>
        <p:blipFill rotWithShape="1">
          <a:blip r:embed="rId3">
            <a:alphaModFix/>
          </a:blip>
          <a:srcRect/>
          <a:stretch/>
        </p:blipFill>
        <p:spPr>
          <a:xfrm>
            <a:off x="1118275" y="1735375"/>
            <a:ext cx="2415924" cy="2415924"/>
          </a:xfrm>
          <a:prstGeom prst="rect">
            <a:avLst/>
          </a:prstGeom>
          <a:noFill/>
          <a:ln>
            <a:noFill/>
          </a:ln>
        </p:spPr>
      </p:pic>
      <p:pic>
        <p:nvPicPr>
          <p:cNvPr id="65" name="Google Shape;65;g22908474595_0_58"/>
          <p:cNvPicPr preferRelativeResize="0"/>
          <p:nvPr/>
        </p:nvPicPr>
        <p:blipFill rotWithShape="1">
          <a:blip r:embed="rId4">
            <a:alphaModFix/>
          </a:blip>
          <a:srcRect/>
          <a:stretch/>
        </p:blipFill>
        <p:spPr>
          <a:xfrm>
            <a:off x="5231300" y="1608087"/>
            <a:ext cx="2216399" cy="2670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20</a:t>
            </a:fld>
            <a:endParaRPr/>
          </a:p>
        </p:txBody>
      </p:sp>
      <p:pic>
        <p:nvPicPr>
          <p:cNvPr id="237" name="Google Shape;237;p20"/>
          <p:cNvPicPr preferRelativeResize="0"/>
          <p:nvPr/>
        </p:nvPicPr>
        <p:blipFill rotWithShape="1">
          <a:blip r:embed="rId3">
            <a:alphaModFix/>
          </a:blip>
          <a:srcRect/>
          <a:stretch/>
        </p:blipFill>
        <p:spPr>
          <a:xfrm>
            <a:off x="2867725" y="3162597"/>
            <a:ext cx="5604724" cy="1684350"/>
          </a:xfrm>
          <a:prstGeom prst="rect">
            <a:avLst/>
          </a:prstGeom>
          <a:noFill/>
          <a:ln>
            <a:noFill/>
          </a:ln>
        </p:spPr>
      </p:pic>
      <p:pic>
        <p:nvPicPr>
          <p:cNvPr id="238" name="Google Shape;238;p20"/>
          <p:cNvPicPr preferRelativeResize="0"/>
          <p:nvPr/>
        </p:nvPicPr>
        <p:blipFill rotWithShape="1">
          <a:blip r:embed="rId4">
            <a:alphaModFix/>
          </a:blip>
          <a:srcRect/>
          <a:stretch/>
        </p:blipFill>
        <p:spPr>
          <a:xfrm>
            <a:off x="3286775" y="2156378"/>
            <a:ext cx="5185674" cy="675675"/>
          </a:xfrm>
          <a:prstGeom prst="rect">
            <a:avLst/>
          </a:prstGeom>
          <a:noFill/>
          <a:ln>
            <a:noFill/>
          </a:ln>
        </p:spPr>
      </p:pic>
      <p:pic>
        <p:nvPicPr>
          <p:cNvPr id="239" name="Google Shape;239;p20"/>
          <p:cNvPicPr preferRelativeResize="0"/>
          <p:nvPr/>
        </p:nvPicPr>
        <p:blipFill rotWithShape="1">
          <a:blip r:embed="rId5">
            <a:alphaModFix/>
          </a:blip>
          <a:srcRect/>
          <a:stretch/>
        </p:blipFill>
        <p:spPr>
          <a:xfrm>
            <a:off x="166175" y="1908899"/>
            <a:ext cx="2508999" cy="2988499"/>
          </a:xfrm>
          <a:prstGeom prst="rect">
            <a:avLst/>
          </a:prstGeom>
          <a:noFill/>
          <a:ln>
            <a:noFill/>
          </a:ln>
        </p:spPr>
      </p:pic>
      <p:pic>
        <p:nvPicPr>
          <p:cNvPr id="240" name="Google Shape;240;p20"/>
          <p:cNvPicPr preferRelativeResize="0"/>
          <p:nvPr/>
        </p:nvPicPr>
        <p:blipFill rotWithShape="1">
          <a:blip r:embed="rId6">
            <a:alphaModFix/>
          </a:blip>
          <a:srcRect/>
          <a:stretch/>
        </p:blipFill>
        <p:spPr>
          <a:xfrm>
            <a:off x="3465049" y="419155"/>
            <a:ext cx="5185676" cy="14066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21</a:t>
            </a:fld>
            <a:endParaRPr/>
          </a:p>
        </p:txBody>
      </p:sp>
      <p:pic>
        <p:nvPicPr>
          <p:cNvPr id="246" name="Google Shape;246;p21"/>
          <p:cNvPicPr preferRelativeResize="0"/>
          <p:nvPr/>
        </p:nvPicPr>
        <p:blipFill rotWithShape="1">
          <a:blip r:embed="rId3">
            <a:alphaModFix/>
          </a:blip>
          <a:srcRect/>
          <a:stretch/>
        </p:blipFill>
        <p:spPr>
          <a:xfrm>
            <a:off x="152400" y="152400"/>
            <a:ext cx="5505423" cy="3005399"/>
          </a:xfrm>
          <a:prstGeom prst="rect">
            <a:avLst/>
          </a:prstGeom>
          <a:noFill/>
          <a:ln>
            <a:noFill/>
          </a:ln>
        </p:spPr>
      </p:pic>
      <p:pic>
        <p:nvPicPr>
          <p:cNvPr id="247" name="Google Shape;247;p21"/>
          <p:cNvPicPr preferRelativeResize="0"/>
          <p:nvPr/>
        </p:nvPicPr>
        <p:blipFill rotWithShape="1">
          <a:blip r:embed="rId4">
            <a:alphaModFix/>
          </a:blip>
          <a:srcRect/>
          <a:stretch/>
        </p:blipFill>
        <p:spPr>
          <a:xfrm>
            <a:off x="3433075" y="1912250"/>
            <a:ext cx="5039375" cy="275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ca" sz="3000" b="1" u="sng"/>
              <a:t>Següents Passos</a:t>
            </a:r>
            <a:endParaRPr sz="3000" b="1" u="sng"/>
          </a:p>
        </p:txBody>
      </p:sp>
      <p:sp>
        <p:nvSpPr>
          <p:cNvPr id="253" name="Google Shape;253;p22"/>
          <p:cNvSpPr txBox="1">
            <a:spLocks noGrp="1"/>
          </p:cNvSpPr>
          <p:nvPr>
            <p:ph type="body" idx="1"/>
          </p:nvPr>
        </p:nvSpPr>
        <p:spPr>
          <a:xfrm>
            <a:off x="418900" y="188262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ca" b="1">
                <a:solidFill>
                  <a:schemeClr val="dk1"/>
                </a:solidFill>
              </a:rPr>
              <a:t>-Guardar rutines per a cada usuari a BD</a:t>
            </a:r>
            <a:endParaRPr b="1">
              <a:solidFill>
                <a:schemeClr val="dk1"/>
              </a:solidFill>
            </a:endParaRPr>
          </a:p>
          <a:p>
            <a:pPr marL="0" lvl="0" indent="0" algn="l" rtl="0">
              <a:lnSpc>
                <a:spcPct val="115000"/>
              </a:lnSpc>
              <a:spcBef>
                <a:spcPts val="1200"/>
              </a:spcBef>
              <a:spcAft>
                <a:spcPts val="0"/>
              </a:spcAft>
              <a:buSzPts val="1800"/>
              <a:buNone/>
            </a:pPr>
            <a:r>
              <a:rPr lang="ca" b="1">
                <a:solidFill>
                  <a:schemeClr val="dk1"/>
                </a:solidFill>
              </a:rPr>
              <a:t>-Implementar JWT</a:t>
            </a:r>
            <a:endParaRPr b="1">
              <a:solidFill>
                <a:schemeClr val="dk1"/>
              </a:solidFill>
            </a:endParaRPr>
          </a:p>
          <a:p>
            <a:pPr marL="0" lvl="0" indent="0" algn="l" rtl="0">
              <a:lnSpc>
                <a:spcPct val="115000"/>
              </a:lnSpc>
              <a:spcBef>
                <a:spcPts val="1200"/>
              </a:spcBef>
              <a:spcAft>
                <a:spcPts val="0"/>
              </a:spcAft>
              <a:buSzPts val="1800"/>
              <a:buNone/>
            </a:pPr>
            <a:r>
              <a:rPr lang="ca" b="1">
                <a:solidFill>
                  <a:schemeClr val="dk1"/>
                </a:solidFill>
              </a:rPr>
              <a:t>-Endpoints</a:t>
            </a:r>
            <a:endParaRPr b="1">
              <a:solidFill>
                <a:schemeClr val="dk1"/>
              </a:solidFill>
            </a:endParaRPr>
          </a:p>
          <a:p>
            <a:pPr marL="0" lvl="0" indent="0" algn="l" rtl="0">
              <a:lnSpc>
                <a:spcPct val="115000"/>
              </a:lnSpc>
              <a:spcBef>
                <a:spcPts val="1200"/>
              </a:spcBef>
              <a:spcAft>
                <a:spcPts val="0"/>
              </a:spcAft>
              <a:buSzPts val="1800"/>
              <a:buNone/>
            </a:pPr>
            <a:r>
              <a:rPr lang="ca" b="1">
                <a:solidFill>
                  <a:schemeClr val="dk1"/>
                </a:solidFill>
              </a:rPr>
              <a:t>-BD en servidors</a:t>
            </a:r>
            <a:endParaRPr b="1">
              <a:solidFill>
                <a:schemeClr val="dk1"/>
              </a:solidFill>
            </a:endParaRPr>
          </a:p>
          <a:p>
            <a:pPr marL="0" lvl="0" indent="0" algn="l" rtl="0">
              <a:lnSpc>
                <a:spcPct val="115000"/>
              </a:lnSpc>
              <a:spcBef>
                <a:spcPts val="1200"/>
              </a:spcBef>
              <a:spcAft>
                <a:spcPts val="0"/>
              </a:spcAft>
              <a:buSzPts val="1800"/>
              <a:buNone/>
            </a:pPr>
            <a:r>
              <a:rPr lang="ca" b="1">
                <a:solidFill>
                  <a:schemeClr val="dk1"/>
                </a:solidFill>
              </a:rPr>
              <a:t>-Conexió frontend - backend</a:t>
            </a:r>
            <a:endParaRPr b="1">
              <a:solidFill>
                <a:schemeClr val="dk1"/>
              </a:solidFill>
            </a:endParaRPr>
          </a:p>
          <a:p>
            <a:pPr marL="0" lvl="0" indent="0" algn="l" rtl="0">
              <a:lnSpc>
                <a:spcPct val="115000"/>
              </a:lnSpc>
              <a:spcBef>
                <a:spcPts val="1200"/>
              </a:spcBef>
              <a:spcAft>
                <a:spcPts val="1200"/>
              </a:spcAft>
              <a:buSzPts val="1800"/>
              <a:buNone/>
            </a:pPr>
            <a:endParaRPr/>
          </a:p>
        </p:txBody>
      </p:sp>
      <p:sp>
        <p:nvSpPr>
          <p:cNvPr id="254" name="Google Shape;25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t>22</a:t>
            </a:fld>
            <a:endParaRPr/>
          </a:p>
        </p:txBody>
      </p:sp>
      <p:pic>
        <p:nvPicPr>
          <p:cNvPr id="255" name="Google Shape;255;p22"/>
          <p:cNvPicPr preferRelativeResize="0"/>
          <p:nvPr/>
        </p:nvPicPr>
        <p:blipFill rotWithShape="1">
          <a:blip r:embed="rId3">
            <a:alphaModFix/>
          </a:blip>
          <a:srcRect/>
          <a:stretch/>
        </p:blipFill>
        <p:spPr>
          <a:xfrm>
            <a:off x="5214950" y="1761174"/>
            <a:ext cx="3424525" cy="228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311700" y="3800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Beeware</a:t>
            </a:r>
            <a:endParaRPr sz="3000" b="1" u="sng">
              <a:latin typeface="Roboto"/>
              <a:ea typeface="Roboto"/>
              <a:cs typeface="Roboto"/>
              <a:sym typeface="Roboto"/>
            </a:endParaRPr>
          </a:p>
        </p:txBody>
      </p:sp>
      <p:sp>
        <p:nvSpPr>
          <p:cNvPr id="71" name="Google Shape;71;p3"/>
          <p:cNvSpPr txBox="1">
            <a:spLocks noGrp="1"/>
          </p:cNvSpPr>
          <p:nvPr>
            <p:ph type="body" idx="1"/>
          </p:nvPr>
        </p:nvSpPr>
        <p:spPr>
          <a:xfrm>
            <a:off x="279225" y="1178450"/>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ca"/>
              <a:t>Native look</a:t>
            </a:r>
            <a:endParaRPr/>
          </a:p>
          <a:p>
            <a:pPr marL="45720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ca"/>
              <a:t>Easy to program</a:t>
            </a:r>
            <a:endParaRPr/>
          </a:p>
          <a:p>
            <a:pPr marL="45720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ca"/>
              <a:t>Deployable in multiple platforms</a:t>
            </a:r>
            <a:endParaRPr/>
          </a:p>
          <a:p>
            <a:pPr marL="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ca"/>
              <a:t>Big community</a:t>
            </a:r>
            <a:endParaRPr/>
          </a:p>
        </p:txBody>
      </p:sp>
      <p:sp>
        <p:nvSpPr>
          <p:cNvPr id="72" name="Google Shape;7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3</a:t>
            </a:fld>
            <a:endParaRPr>
              <a:solidFill>
                <a:schemeClr val="lt2"/>
              </a:solidFill>
              <a:latin typeface="Arial"/>
              <a:ea typeface="Arial"/>
              <a:cs typeface="Arial"/>
              <a:sym typeface="Arial"/>
            </a:endParaRPr>
          </a:p>
        </p:txBody>
      </p:sp>
      <p:pic>
        <p:nvPicPr>
          <p:cNvPr id="73" name="Google Shape;73;p3"/>
          <p:cNvPicPr preferRelativeResize="0"/>
          <p:nvPr/>
        </p:nvPicPr>
        <p:blipFill rotWithShape="1">
          <a:blip r:embed="rId3">
            <a:alphaModFix/>
          </a:blip>
          <a:srcRect/>
          <a:stretch/>
        </p:blipFill>
        <p:spPr>
          <a:xfrm>
            <a:off x="5294075" y="380075"/>
            <a:ext cx="3043950" cy="304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4</a:t>
            </a:fld>
            <a:endParaRPr>
              <a:solidFill>
                <a:schemeClr val="lt2"/>
              </a:solidFill>
              <a:latin typeface="Arial"/>
              <a:ea typeface="Arial"/>
              <a:cs typeface="Arial"/>
              <a:sym typeface="Arial"/>
            </a:endParaRPr>
          </a:p>
        </p:txBody>
      </p:sp>
      <p:sp>
        <p:nvSpPr>
          <p:cNvPr id="79" name="Google Shape;7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Old Main Page</a:t>
            </a:r>
            <a:endParaRPr sz="3000" b="1" u="sng">
              <a:latin typeface="Roboto"/>
              <a:ea typeface="Roboto"/>
              <a:cs typeface="Roboto"/>
              <a:sym typeface="Roboto"/>
            </a:endParaRPr>
          </a:p>
        </p:txBody>
      </p:sp>
      <p:pic>
        <p:nvPicPr>
          <p:cNvPr id="80" name="Google Shape;80;p4"/>
          <p:cNvPicPr preferRelativeResize="0"/>
          <p:nvPr/>
        </p:nvPicPr>
        <p:blipFill rotWithShape="1">
          <a:blip r:embed="rId3">
            <a:alphaModFix/>
          </a:blip>
          <a:srcRect r="575"/>
          <a:stretch/>
        </p:blipFill>
        <p:spPr>
          <a:xfrm>
            <a:off x="3135925" y="477325"/>
            <a:ext cx="5306000" cy="4188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5</a:t>
            </a:fld>
            <a:endParaRPr>
              <a:solidFill>
                <a:schemeClr val="lt2"/>
              </a:solidFill>
              <a:latin typeface="Arial"/>
              <a:ea typeface="Arial"/>
              <a:cs typeface="Arial"/>
              <a:sym typeface="Arial"/>
            </a:endParaRPr>
          </a:p>
        </p:txBody>
      </p:sp>
      <p:pic>
        <p:nvPicPr>
          <p:cNvPr id="86" name="Google Shape;86;p5"/>
          <p:cNvPicPr preferRelativeResize="0"/>
          <p:nvPr/>
        </p:nvPicPr>
        <p:blipFill rotWithShape="1">
          <a:blip r:embed="rId3">
            <a:alphaModFix/>
          </a:blip>
          <a:srcRect t="159" r="970"/>
          <a:stretch/>
        </p:blipFill>
        <p:spPr>
          <a:xfrm>
            <a:off x="239825" y="1554775"/>
            <a:ext cx="4097701" cy="3262150"/>
          </a:xfrm>
          <a:prstGeom prst="rect">
            <a:avLst/>
          </a:prstGeom>
          <a:noFill/>
          <a:ln>
            <a:noFill/>
          </a:ln>
        </p:spPr>
      </p:pic>
      <p:pic>
        <p:nvPicPr>
          <p:cNvPr id="87" name="Google Shape;87;p5"/>
          <p:cNvPicPr preferRelativeResize="0"/>
          <p:nvPr/>
        </p:nvPicPr>
        <p:blipFill rotWithShape="1">
          <a:blip r:embed="rId4">
            <a:alphaModFix/>
          </a:blip>
          <a:srcRect/>
          <a:stretch/>
        </p:blipFill>
        <p:spPr>
          <a:xfrm>
            <a:off x="4649700" y="1552286"/>
            <a:ext cx="4137975" cy="3262140"/>
          </a:xfrm>
          <a:prstGeom prst="rect">
            <a:avLst/>
          </a:prstGeom>
          <a:noFill/>
          <a:ln>
            <a:noFill/>
          </a:ln>
        </p:spPr>
      </p:pic>
      <p:sp>
        <p:nvSpPr>
          <p:cNvPr id="88" name="Google Shape;88;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Old Login</a:t>
            </a:r>
            <a:endParaRPr sz="3000" b="1" u="sng">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6</a:t>
            </a:fld>
            <a:endParaRPr>
              <a:solidFill>
                <a:schemeClr val="lt2"/>
              </a:solidFill>
              <a:latin typeface="Arial"/>
              <a:ea typeface="Arial"/>
              <a:cs typeface="Arial"/>
              <a:sym typeface="Arial"/>
            </a:endParaRPr>
          </a:p>
        </p:txBody>
      </p:sp>
      <p:sp>
        <p:nvSpPr>
          <p:cNvPr id="94" name="Google Shape;94;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Main Page</a:t>
            </a:r>
            <a:endParaRPr sz="3000" b="1" u="sng">
              <a:latin typeface="Roboto"/>
              <a:ea typeface="Roboto"/>
              <a:cs typeface="Roboto"/>
              <a:sym typeface="Roboto"/>
            </a:endParaRPr>
          </a:p>
        </p:txBody>
      </p:sp>
      <p:pic>
        <p:nvPicPr>
          <p:cNvPr id="95" name="Google Shape;95;p6"/>
          <p:cNvPicPr preferRelativeResize="0"/>
          <p:nvPr/>
        </p:nvPicPr>
        <p:blipFill rotWithShape="1">
          <a:blip r:embed="rId3">
            <a:alphaModFix/>
          </a:blip>
          <a:srcRect l="-391" t="783"/>
          <a:stretch/>
        </p:blipFill>
        <p:spPr>
          <a:xfrm>
            <a:off x="2856825" y="607775"/>
            <a:ext cx="5188950" cy="410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7</a:t>
            </a:fld>
            <a:endParaRPr>
              <a:solidFill>
                <a:schemeClr val="lt2"/>
              </a:solidFill>
              <a:latin typeface="Arial"/>
              <a:ea typeface="Arial"/>
              <a:cs typeface="Arial"/>
              <a:sym typeface="Arial"/>
            </a:endParaRPr>
          </a:p>
        </p:txBody>
      </p:sp>
      <p:sp>
        <p:nvSpPr>
          <p:cNvPr id="101" name="Google Shape;101;p7"/>
          <p:cNvSpPr txBox="1">
            <a:spLocks noGrp="1"/>
          </p:cNvSpPr>
          <p:nvPr>
            <p:ph type="title"/>
          </p:nvPr>
        </p:nvSpPr>
        <p:spPr>
          <a:xfrm>
            <a:off x="311700" y="3450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Login &amp; Admin Page</a:t>
            </a:r>
            <a:endParaRPr sz="3000" b="1" u="sng">
              <a:latin typeface="Roboto"/>
              <a:ea typeface="Roboto"/>
              <a:cs typeface="Roboto"/>
              <a:sym typeface="Roboto"/>
            </a:endParaRPr>
          </a:p>
        </p:txBody>
      </p:sp>
      <p:pic>
        <p:nvPicPr>
          <p:cNvPr id="102" name="Google Shape;102;p7"/>
          <p:cNvPicPr preferRelativeResize="0"/>
          <p:nvPr/>
        </p:nvPicPr>
        <p:blipFill rotWithShape="1">
          <a:blip r:embed="rId3">
            <a:alphaModFix/>
          </a:blip>
          <a:srcRect/>
          <a:stretch/>
        </p:blipFill>
        <p:spPr>
          <a:xfrm>
            <a:off x="366500" y="1335550"/>
            <a:ext cx="4119900" cy="3285725"/>
          </a:xfrm>
          <a:prstGeom prst="rect">
            <a:avLst/>
          </a:prstGeom>
          <a:noFill/>
          <a:ln>
            <a:noFill/>
          </a:ln>
        </p:spPr>
      </p:pic>
      <p:pic>
        <p:nvPicPr>
          <p:cNvPr id="103" name="Google Shape;103;p7"/>
          <p:cNvPicPr preferRelativeResize="0"/>
          <p:nvPr/>
        </p:nvPicPr>
        <p:blipFill rotWithShape="1">
          <a:blip r:embed="rId4">
            <a:alphaModFix/>
          </a:blip>
          <a:srcRect/>
          <a:stretch/>
        </p:blipFill>
        <p:spPr>
          <a:xfrm>
            <a:off x="4721350" y="1335550"/>
            <a:ext cx="4145363" cy="328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8</a:t>
            </a:fld>
            <a:endParaRPr>
              <a:solidFill>
                <a:schemeClr val="lt2"/>
              </a:solidFill>
              <a:latin typeface="Arial"/>
              <a:ea typeface="Arial"/>
              <a:cs typeface="Arial"/>
              <a:sym typeface="Arial"/>
            </a:endParaRPr>
          </a:p>
        </p:txBody>
      </p:sp>
      <p:sp>
        <p:nvSpPr>
          <p:cNvPr id="109" name="Google Shape;109;p8"/>
          <p:cNvSpPr txBox="1">
            <a:spLocks noGrp="1"/>
          </p:cNvSpPr>
          <p:nvPr>
            <p:ph type="title"/>
          </p:nvPr>
        </p:nvSpPr>
        <p:spPr>
          <a:xfrm>
            <a:off x="311700" y="3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Training Page</a:t>
            </a:r>
            <a:endParaRPr sz="3000" b="1" u="sng">
              <a:latin typeface="Roboto"/>
              <a:ea typeface="Roboto"/>
              <a:cs typeface="Roboto"/>
              <a:sym typeface="Roboto"/>
            </a:endParaRPr>
          </a:p>
        </p:txBody>
      </p:sp>
      <p:pic>
        <p:nvPicPr>
          <p:cNvPr id="110" name="Google Shape;110;p8"/>
          <p:cNvPicPr preferRelativeResize="0"/>
          <p:nvPr/>
        </p:nvPicPr>
        <p:blipFill rotWithShape="1">
          <a:blip r:embed="rId3">
            <a:alphaModFix/>
          </a:blip>
          <a:srcRect/>
          <a:stretch/>
        </p:blipFill>
        <p:spPr>
          <a:xfrm>
            <a:off x="4769875" y="1215325"/>
            <a:ext cx="4139674" cy="3324474"/>
          </a:xfrm>
          <a:prstGeom prst="rect">
            <a:avLst/>
          </a:prstGeom>
          <a:noFill/>
          <a:ln>
            <a:noFill/>
          </a:ln>
        </p:spPr>
      </p:pic>
      <p:pic>
        <p:nvPicPr>
          <p:cNvPr id="111" name="Google Shape;111;p8"/>
          <p:cNvPicPr preferRelativeResize="0"/>
          <p:nvPr/>
        </p:nvPicPr>
        <p:blipFill rotWithShape="1">
          <a:blip r:embed="rId4">
            <a:alphaModFix/>
          </a:blip>
          <a:srcRect/>
          <a:stretch/>
        </p:blipFill>
        <p:spPr>
          <a:xfrm>
            <a:off x="311696" y="1215313"/>
            <a:ext cx="4160428" cy="3324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ca">
                <a:solidFill>
                  <a:schemeClr val="lt2"/>
                </a:solidFill>
                <a:latin typeface="Arial"/>
                <a:ea typeface="Arial"/>
                <a:cs typeface="Arial"/>
                <a:sym typeface="Arial"/>
              </a:rPr>
              <a:t>9</a:t>
            </a:fld>
            <a:endParaRPr>
              <a:solidFill>
                <a:schemeClr val="lt2"/>
              </a:solidFill>
              <a:latin typeface="Arial"/>
              <a:ea typeface="Arial"/>
              <a:cs typeface="Arial"/>
              <a:sym typeface="Arial"/>
            </a:endParaRPr>
          </a:p>
        </p:txBody>
      </p:sp>
      <p:sp>
        <p:nvSpPr>
          <p:cNvPr id="117" name="Google Shape;117;p9"/>
          <p:cNvSpPr txBox="1">
            <a:spLocks noGrp="1"/>
          </p:cNvSpPr>
          <p:nvPr>
            <p:ph type="title"/>
          </p:nvPr>
        </p:nvSpPr>
        <p:spPr>
          <a:xfrm>
            <a:off x="311700" y="2736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ca" sz="3000" b="1" u="sng">
                <a:latin typeface="Roboto"/>
                <a:ea typeface="Roboto"/>
                <a:cs typeface="Roboto"/>
                <a:sym typeface="Roboto"/>
              </a:rPr>
              <a:t>Features Under Development</a:t>
            </a:r>
            <a:endParaRPr sz="3000" b="1" u="sng">
              <a:latin typeface="Roboto"/>
              <a:ea typeface="Roboto"/>
              <a:cs typeface="Roboto"/>
              <a:sym typeface="Roboto"/>
            </a:endParaRPr>
          </a:p>
        </p:txBody>
      </p:sp>
      <p:pic>
        <p:nvPicPr>
          <p:cNvPr id="118" name="Google Shape;118;p9"/>
          <p:cNvPicPr preferRelativeResize="0"/>
          <p:nvPr/>
        </p:nvPicPr>
        <p:blipFill rotWithShape="1">
          <a:blip r:embed="rId3">
            <a:alphaModFix/>
          </a:blip>
          <a:srcRect/>
          <a:stretch/>
        </p:blipFill>
        <p:spPr>
          <a:xfrm>
            <a:off x="2113700" y="1115125"/>
            <a:ext cx="4809670" cy="3820974"/>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Words>
  <Application>Microsoft Office PowerPoint</Application>
  <PresentationFormat>Presentación en pantalla (16:9)</PresentationFormat>
  <Paragraphs>71</Paragraphs>
  <Slides>22</Slides>
  <Notes>22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22</vt:i4>
      </vt:variant>
    </vt:vector>
  </HeadingPairs>
  <TitlesOfParts>
    <vt:vector size="25" baseType="lpstr">
      <vt:lpstr>Roboto</vt:lpstr>
      <vt:lpstr>Arial</vt:lpstr>
      <vt:lpstr>Simple Dark</vt:lpstr>
      <vt:lpstr>Progrés del Projecte</vt:lpstr>
      <vt:lpstr>Proposta del projecte</vt:lpstr>
      <vt:lpstr>Beeware</vt:lpstr>
      <vt:lpstr>Old Main Page</vt:lpstr>
      <vt:lpstr>Old Login</vt:lpstr>
      <vt:lpstr>Main Page</vt:lpstr>
      <vt:lpstr>Login &amp; Admin Page</vt:lpstr>
      <vt:lpstr>Training Page</vt:lpstr>
      <vt:lpstr>Features Under Development</vt:lpstr>
      <vt:lpstr>App Design</vt:lpstr>
      <vt:lpstr>ML Algorithm: MoveNet Pose Detection</vt:lpstr>
      <vt:lpstr>Com s’ha entrenat ?</vt:lpstr>
      <vt:lpstr>Backend</vt:lpstr>
      <vt:lpstr>Conexió BD </vt:lpstr>
      <vt:lpstr>Presentación de PowerPoint</vt:lpstr>
      <vt:lpstr>Presentación de PowerPoint</vt:lpstr>
      <vt:lpstr>Presentación de PowerPoint</vt:lpstr>
      <vt:lpstr>JWT</vt:lpstr>
      <vt:lpstr>JWT</vt:lpstr>
      <vt:lpstr>Presentación de PowerPoint</vt:lpstr>
      <vt:lpstr>Presentación de PowerPoint</vt:lpstr>
      <vt:lpstr>Següents Passos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Progrés del Projecte</dc:title>
  <cp:lastModifiedBy>Isaac Bassas Batista</cp:lastModifiedBy>
  <cp:revision>1</cp:revision>
  <dcterms:modified xsi:type="dcterms:W3CDTF">2023-06-07T22:11:12Z</dcterms:modified>
</cp:coreProperties>
</file>